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7" r:id="rId5"/>
    <p:sldMasterId id="2147483660" r:id="rId6"/>
    <p:sldMasterId id="214748366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</p:sldIdLst>
  <p:sldSz cy="6858000" cx="12192000"/>
  <p:notesSz cx="6858000" cy="9144000"/>
  <p:embeddedFontLst>
    <p:embeddedFont>
      <p:font typeface="Palatino Linotype"/>
      <p:regular r:id="rId44"/>
      <p:bold r:id="rId45"/>
      <p:italic r:id="rId46"/>
      <p:boldItalic r:id="rId47"/>
    </p:embeddedFont>
    <p:embeddedFont>
      <p:font typeface="Quattrocento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72">
          <p15:clr>
            <a:srgbClr val="A4A3A4"/>
          </p15:clr>
        </p15:guide>
        <p15:guide id="2" pos="288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1488">
          <p15:clr>
            <a:srgbClr val="A4A3A4"/>
          </p15:clr>
        </p15:guide>
        <p15:guide id="5" pos="3816">
          <p15:clr>
            <a:srgbClr val="A4A3A4"/>
          </p15:clr>
        </p15:guide>
        <p15:guide id="6" pos="7416">
          <p15:clr>
            <a:srgbClr val="F26B43"/>
          </p15:clr>
        </p15:guide>
        <p15:guide id="7" orient="horz" pos="312">
          <p15:clr>
            <a:srgbClr val="F26B43"/>
          </p15:clr>
        </p15:guide>
        <p15:guide id="8" orient="horz" pos="2160">
          <p15:clr>
            <a:srgbClr val="A4A3A4"/>
          </p15:clr>
        </p15:guide>
        <p15:guide id="9" orient="horz" pos="2304">
          <p15:clr>
            <a:srgbClr val="A4A3A4"/>
          </p15:clr>
        </p15:guide>
      </p15:sldGuideLst>
    </p:ext>
    <p:ext uri="GoogleSlidesCustomDataVersion2">
      <go:slidesCustomData xmlns:go="http://customooxmlschemas.google.com/" r:id="rId52" roundtripDataSignature="AMtx7mg5BgkWZOJWIKzIllQhpGZOz/0T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72" orient="horz"/>
        <p:guide pos="288"/>
        <p:guide pos="4056" orient="horz"/>
        <p:guide pos="1488" orient="horz"/>
        <p:guide pos="3816"/>
        <p:guide pos="7416"/>
        <p:guide pos="312" orient="horz"/>
        <p:guide pos="2160" orient="horz"/>
        <p:guide pos="23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font" Target="fonts/PalatinoLinotype-regular.fntdata"/><Relationship Id="rId43" Type="http://schemas.openxmlformats.org/officeDocument/2006/relationships/slide" Target="slides/slide35.xml"/><Relationship Id="rId46" Type="http://schemas.openxmlformats.org/officeDocument/2006/relationships/font" Target="fonts/PalatinoLinotype-italic.fntdata"/><Relationship Id="rId45" Type="http://schemas.openxmlformats.org/officeDocument/2006/relationships/font" Target="fonts/PalatinoLinotype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QuattrocentoSans-regular.fntdata"/><Relationship Id="rId47" Type="http://schemas.openxmlformats.org/officeDocument/2006/relationships/font" Target="fonts/PalatinoLinotype-boldItalic.fntdata"/><Relationship Id="rId49" Type="http://schemas.openxmlformats.org/officeDocument/2006/relationships/font" Target="fonts/QuattrocentoSans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QuattrocentoSans-boldItalic.fntdata"/><Relationship Id="rId50" Type="http://schemas.openxmlformats.org/officeDocument/2006/relationships/font" Target="fonts/QuattrocentoSans-italic.fntdata"/><Relationship Id="rId52" Type="http://customschemas.google.com/relationships/presentationmetadata" Target="meta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React Native is a fast-growing library. Over the last few years it has become very popular</a:t>
            </a:r>
            <a:b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among the open source community. There's often a new release every other week that</a:t>
            </a:r>
            <a:b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improves performance, adds new components, or provides access to new APIs on the</a:t>
            </a:r>
            <a:b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device.</a:t>
            </a:r>
            <a:b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 this chapter, we'll learn about the most common components in the library. To step</a:t>
            </a:r>
            <a:b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through all of the recipes in this chapter, we'll have to create a new application, so make</a:t>
            </a:r>
            <a:b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sure you have your environment up and running.</a:t>
            </a:r>
            <a:br>
              <a:rPr i="0" lang="en-US" sz="25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br>
              <a:rPr i="0" lang="en-US" sz="18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/>
          </a:p>
        </p:txBody>
      </p:sp>
      <p:sp>
        <p:nvSpPr>
          <p:cNvPr id="339" name="Google Shape;33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17" name="Google Shape;17;p37"/>
          <p:cNvSpPr txBox="1"/>
          <p:nvPr>
            <p:ph type="title"/>
          </p:nvPr>
        </p:nvSpPr>
        <p:spPr>
          <a:xfrm>
            <a:off x="457200" y="4517136"/>
            <a:ext cx="658155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Amusements">
  <p:cSld name="Palette Amusements">
    <p:bg>
      <p:bgPr>
        <a:solidFill>
          <a:srgbClr val="D8D8D8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7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7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47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47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47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47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47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47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47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Wellspring">
  <p:cSld name="Palette Wellspring">
    <p:bg>
      <p:bgPr>
        <a:solidFill>
          <a:srgbClr val="D8D8D8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9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9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49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49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49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49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49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49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9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Wellspring">
  <p:cSld name="Immersive palette Wellspring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0"/>
          <p:cNvSpPr/>
          <p:nvPr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112;p50"/>
          <p:cNvSpPr/>
          <p:nvPr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" name="Google Shape;113;p50"/>
          <p:cNvSpPr/>
          <p:nvPr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" name="Google Shape;114;p50"/>
          <p:cNvSpPr/>
          <p:nvPr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" name="Google Shape;115;p50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16" name="Google Shape;116;p50"/>
          <p:cNvSpPr/>
          <p:nvPr>
            <p:ph idx="2" type="pic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50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18" name="Google Shape;118;p50"/>
          <p:cNvCxnSpPr/>
          <p:nvPr/>
        </p:nvCxnSpPr>
        <p:spPr>
          <a:xfrm>
            <a:off x="228600" y="2415910"/>
            <a:ext cx="4022558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50"/>
          <p:cNvSpPr txBox="1"/>
          <p:nvPr>
            <p:ph type="title"/>
          </p:nvPr>
        </p:nvSpPr>
        <p:spPr>
          <a:xfrm>
            <a:off x="457199" y="1371600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122" name="Google Shape;122;p51"/>
          <p:cNvSpPr txBox="1"/>
          <p:nvPr>
            <p:ph type="title"/>
          </p:nvPr>
        </p:nvSpPr>
        <p:spPr>
          <a:xfrm>
            <a:off x="457200" y="4517136"/>
            <a:ext cx="658155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">
  <p:cSld name="Instruction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2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2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6" name="Google Shape;126;p52"/>
          <p:cNvSpPr/>
          <p:nvPr>
            <p:ph idx="2" type="pic"/>
          </p:nvPr>
        </p:nvSpPr>
        <p:spPr>
          <a:xfrm>
            <a:off x="8115300" y="1384300"/>
            <a:ext cx="3410712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9" name="Google Shape;129;p53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3"/>
          <p:cNvSpPr txBox="1"/>
          <p:nvPr>
            <p:ph idx="1" type="body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1" name="Google Shape;131;p53"/>
          <p:cNvSpPr txBox="1"/>
          <p:nvPr>
            <p:ph idx="3" type="body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Balance act">
  <p:cSld name="Palette Balance act">
    <p:bg>
      <p:bgPr>
        <a:solidFill>
          <a:srgbClr val="D8D8D8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4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4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54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54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54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54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4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54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54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Balancing Act">
  <p:cSld name="Immersive palette Balancing Act">
    <p:bg>
      <p:bgPr>
        <a:solidFill>
          <a:schemeClr val="accent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5"/>
          <p:cNvSpPr/>
          <p:nvPr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p55"/>
          <p:cNvSpPr txBox="1"/>
          <p:nvPr>
            <p:ph type="title"/>
          </p:nvPr>
        </p:nvSpPr>
        <p:spPr>
          <a:xfrm>
            <a:off x="457199" y="1399032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5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6" name="Google Shape;146;p55"/>
          <p:cNvSpPr/>
          <p:nvPr>
            <p:ph idx="2" type="pic"/>
          </p:nvPr>
        </p:nvSpPr>
        <p:spPr>
          <a:xfrm>
            <a:off x="4254500" y="0"/>
            <a:ext cx="7480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55"/>
          <p:cNvSpPr/>
          <p:nvPr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" name="Google Shape;148;p55"/>
          <p:cNvSpPr/>
          <p:nvPr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Star of the show">
  <p:cSld name="Palette Star of the show">
    <p:bg>
      <p:bgPr>
        <a:solidFill>
          <a:srgbClr val="D8D8D8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7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7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57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57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57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57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57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57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57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Star of the show">
  <p:cSld name="Immersive palette Star of the show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8"/>
          <p:cNvSpPr/>
          <p:nvPr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" name="Google Shape;166;p58"/>
          <p:cNvSpPr/>
          <p:nvPr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" name="Google Shape;167;p58"/>
          <p:cNvSpPr/>
          <p:nvPr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" name="Google Shape;168;p58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" name="Google Shape;169;p58"/>
          <p:cNvSpPr txBox="1"/>
          <p:nvPr>
            <p:ph type="title"/>
          </p:nvPr>
        </p:nvSpPr>
        <p:spPr>
          <a:xfrm>
            <a:off x="457199" y="914400"/>
            <a:ext cx="5638801" cy="1572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8"/>
          <p:cNvSpPr txBox="1"/>
          <p:nvPr>
            <p:ph idx="1" type="body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1" name="Google Shape;171;p58"/>
          <p:cNvSpPr/>
          <p:nvPr>
            <p:ph idx="2" type="pic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">
  <p:cSld name="Instructio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8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8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" name="Google Shape;21;p38"/>
          <p:cNvSpPr/>
          <p:nvPr>
            <p:ph idx="2" type="pic"/>
          </p:nvPr>
        </p:nvSpPr>
        <p:spPr>
          <a:xfrm>
            <a:off x="8115300" y="1384300"/>
            <a:ext cx="3410712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174" name="Google Shape;174;p59"/>
          <p:cNvSpPr txBox="1"/>
          <p:nvPr>
            <p:ph type="title"/>
          </p:nvPr>
        </p:nvSpPr>
        <p:spPr>
          <a:xfrm>
            <a:off x="457200" y="4517136"/>
            <a:ext cx="658155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">
  <p:cSld name="Instructio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0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60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8" name="Google Shape;178;p60"/>
          <p:cNvSpPr/>
          <p:nvPr>
            <p:ph idx="2" type="pic"/>
          </p:nvPr>
        </p:nvSpPr>
        <p:spPr>
          <a:xfrm>
            <a:off x="8115300" y="1384300"/>
            <a:ext cx="3410712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81" name="Google Shape;181;p61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61"/>
          <p:cNvSpPr txBox="1"/>
          <p:nvPr>
            <p:ph idx="1" type="body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3" name="Google Shape;183;p61"/>
          <p:cNvSpPr txBox="1"/>
          <p:nvPr>
            <p:ph idx="3" type="body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Balance act">
  <p:cSld name="Palette Balance act">
    <p:bg>
      <p:bgPr>
        <a:solidFill>
          <a:srgbClr val="D8D8D8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2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62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62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62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62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62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62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62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62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Balancing Act">
  <p:cSld name="Immersive palette Balancing Act">
    <p:bg>
      <p:bgPr>
        <a:solidFill>
          <a:schemeClr val="accent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3"/>
          <p:cNvSpPr/>
          <p:nvPr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6" name="Google Shape;196;p63"/>
          <p:cNvSpPr txBox="1"/>
          <p:nvPr>
            <p:ph type="title"/>
          </p:nvPr>
        </p:nvSpPr>
        <p:spPr>
          <a:xfrm>
            <a:off x="457199" y="1399032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63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8" name="Google Shape;198;p63"/>
          <p:cNvSpPr/>
          <p:nvPr>
            <p:ph idx="2" type="pic"/>
          </p:nvPr>
        </p:nvSpPr>
        <p:spPr>
          <a:xfrm>
            <a:off x="4254500" y="0"/>
            <a:ext cx="7480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63"/>
          <p:cNvSpPr/>
          <p:nvPr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" name="Google Shape;200;p63"/>
          <p:cNvSpPr/>
          <p:nvPr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Wellspring">
  <p:cSld name="Palette Wellspring">
    <p:bg>
      <p:bgPr>
        <a:solidFill>
          <a:srgbClr val="D8D8D8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4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64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64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64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64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64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64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64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64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Wellspring">
  <p:cSld name="Immersive palette Wellspring">
    <p:bg>
      <p:bgPr>
        <a:solidFill>
          <a:schemeClr val="dk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5"/>
          <p:cNvSpPr/>
          <p:nvPr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3" name="Google Shape;213;p65"/>
          <p:cNvSpPr/>
          <p:nvPr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Google Shape;214;p65"/>
          <p:cNvSpPr/>
          <p:nvPr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5" name="Google Shape;215;p65"/>
          <p:cNvSpPr/>
          <p:nvPr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6" name="Google Shape;216;p65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7" name="Google Shape;217;p65"/>
          <p:cNvSpPr/>
          <p:nvPr>
            <p:ph idx="2" type="pic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65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9" name="Google Shape;219;p65"/>
          <p:cNvCxnSpPr/>
          <p:nvPr/>
        </p:nvCxnSpPr>
        <p:spPr>
          <a:xfrm>
            <a:off x="228600" y="2415910"/>
            <a:ext cx="4022558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65"/>
          <p:cNvSpPr txBox="1"/>
          <p:nvPr>
            <p:ph type="title"/>
          </p:nvPr>
        </p:nvSpPr>
        <p:spPr>
          <a:xfrm>
            <a:off x="457199" y="1371600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4" name="Google Shape;24;p39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9"/>
          <p:cNvSpPr txBox="1"/>
          <p:nvPr>
            <p:ph idx="1" type="body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6" name="Google Shape;26;p39"/>
          <p:cNvSpPr txBox="1"/>
          <p:nvPr>
            <p:ph idx="3" type="body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Wellspring">
  <p:cSld name="Immersive palette Wellspring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/>
          <p:nvPr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" name="Google Shape;29;p40"/>
          <p:cNvSpPr/>
          <p:nvPr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" name="Google Shape;30;p40"/>
          <p:cNvSpPr/>
          <p:nvPr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" name="Google Shape;31;p40"/>
          <p:cNvSpPr/>
          <p:nvPr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32;p40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3" name="Google Shape;33;p40"/>
          <p:cNvSpPr/>
          <p:nvPr>
            <p:ph idx="2" type="pic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40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5" name="Google Shape;35;p40"/>
          <p:cNvCxnSpPr/>
          <p:nvPr/>
        </p:nvCxnSpPr>
        <p:spPr>
          <a:xfrm>
            <a:off x="228600" y="2415910"/>
            <a:ext cx="4022558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40"/>
          <p:cNvSpPr txBox="1"/>
          <p:nvPr>
            <p:ph type="title"/>
          </p:nvPr>
        </p:nvSpPr>
        <p:spPr>
          <a:xfrm>
            <a:off x="457199" y="1371600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Balancing Act">
  <p:cSld name="Immersive palette Balancing Act">
    <p:bg>
      <p:bgPr>
        <a:solidFill>
          <a:schemeClr val="accent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1"/>
          <p:cNvSpPr/>
          <p:nvPr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" name="Google Shape;39;p41"/>
          <p:cNvSpPr txBox="1"/>
          <p:nvPr>
            <p:ph type="title"/>
          </p:nvPr>
        </p:nvSpPr>
        <p:spPr>
          <a:xfrm>
            <a:off x="457199" y="1399032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1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" name="Google Shape;41;p41"/>
          <p:cNvSpPr/>
          <p:nvPr>
            <p:ph idx="2" type="pic"/>
          </p:nvPr>
        </p:nvSpPr>
        <p:spPr>
          <a:xfrm>
            <a:off x="4254500" y="0"/>
            <a:ext cx="7480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41"/>
          <p:cNvSpPr/>
          <p:nvPr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" name="Google Shape;43;p41"/>
          <p:cNvSpPr/>
          <p:nvPr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Star of the show">
  <p:cSld name="Immersive palette Star of the show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/>
          <p:nvPr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" name="Google Shape;46;p42"/>
          <p:cNvSpPr/>
          <p:nvPr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" name="Google Shape;47;p42"/>
          <p:cNvSpPr/>
          <p:nvPr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" name="Google Shape;48;p42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" name="Google Shape;49;p42"/>
          <p:cNvSpPr txBox="1"/>
          <p:nvPr>
            <p:ph type="title"/>
          </p:nvPr>
        </p:nvSpPr>
        <p:spPr>
          <a:xfrm>
            <a:off x="457199" y="914400"/>
            <a:ext cx="5638801" cy="1572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2"/>
          <p:cNvSpPr txBox="1"/>
          <p:nvPr>
            <p:ph idx="1" type="body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1" name="Google Shape;51;p42"/>
          <p:cNvSpPr/>
          <p:nvPr>
            <p:ph idx="2" type="pic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Wellspring">
  <p:cSld name="Palette Wellspring">
    <p:bg>
      <p:bgPr>
        <a:solidFill>
          <a:srgbClr val="D8D8D8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5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5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45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45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45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45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45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45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45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Balance act">
  <p:cSld name="Palette Balance act">
    <p:bg>
      <p:bgPr>
        <a:solidFill>
          <a:srgbClr val="D8D8D8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6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46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46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46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6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46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6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Amusements">
  <p:cSld name="Immersive palette Amusements"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4"/>
          <p:cNvSpPr/>
          <p:nvPr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" name="Google Shape;79;p44"/>
          <p:cNvSpPr/>
          <p:nvPr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" name="Google Shape;80;p44"/>
          <p:cNvSpPr/>
          <p:nvPr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44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2" name="Google Shape;82;p44"/>
          <p:cNvSpPr txBox="1"/>
          <p:nvPr>
            <p:ph type="title"/>
          </p:nvPr>
        </p:nvSpPr>
        <p:spPr>
          <a:xfrm>
            <a:off x="457199" y="914400"/>
            <a:ext cx="5605272" cy="1572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" type="body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4" name="Google Shape;84;p44"/>
          <p:cNvSpPr/>
          <p:nvPr>
            <p:ph idx="2" type="pic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rgbClr val="FBF2E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act Native – Wikipedia tiếng Việt" id="14" name="Google Shape;14;p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264699" y="136525"/>
            <a:ext cx="734637" cy="63779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5" name="Google Shape;7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6" name="Google Shape;7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8" name="Google Shape;98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9" name="Google Shape;99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6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1" name="Google Shape;15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2" name="Google Shape;15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3" name="Google Shape;15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eactnative.dev/" TargetMode="External"/><Relationship Id="rId4" Type="http://schemas.openxmlformats.org/officeDocument/2006/relationships/hyperlink" Target="https://docs.expo.dev/" TargetMode="External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reactnative.dev/docs/style" TargetMode="External"/><Relationship Id="rId4" Type="http://schemas.openxmlformats.org/officeDocument/2006/relationships/hyperlink" Target="https://reactnative.dev/docs/colors" TargetMode="External"/><Relationship Id="rId5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reactnative.dev/docs/view" TargetMode="External"/><Relationship Id="rId4" Type="http://schemas.openxmlformats.org/officeDocument/2006/relationships/hyperlink" Target="https://reactnative.dev/docs/view#style" TargetMode="External"/><Relationship Id="rId5" Type="http://schemas.openxmlformats.org/officeDocument/2006/relationships/hyperlink" Target="https://reactnative.dev/docs/view-style-props" TargetMode="External"/><Relationship Id="rId6" Type="http://schemas.openxmlformats.org/officeDocument/2006/relationships/image" Target="../media/image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 of curvy lines" id="226" name="Google Shape;22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" l="0" r="0" t="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pic>
      <p:sp>
        <p:nvSpPr>
          <p:cNvPr id="227" name="Google Shape;227;p1"/>
          <p:cNvSpPr txBox="1"/>
          <p:nvPr>
            <p:ph type="title"/>
          </p:nvPr>
        </p:nvSpPr>
        <p:spPr>
          <a:xfrm>
            <a:off x="351213" y="886093"/>
            <a:ext cx="4282579" cy="728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b="1" lang="en-US"/>
              <a:t>CORE COMPONENT</a:t>
            </a:r>
            <a:endParaRPr/>
          </a:p>
        </p:txBody>
      </p:sp>
      <p:sp>
        <p:nvSpPr>
          <p:cNvPr id="228" name="Google Shape;228;p1"/>
          <p:cNvSpPr txBox="1"/>
          <p:nvPr/>
        </p:nvSpPr>
        <p:spPr>
          <a:xfrm>
            <a:off x="3586294" y="6123964"/>
            <a:ext cx="2940342" cy="612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NGUYEN TRONG TIEN</a:t>
            </a:r>
            <a:endParaRPr/>
          </a:p>
        </p:txBody>
      </p:sp>
      <p:pic>
        <p:nvPicPr>
          <p:cNvPr descr="React Native – Wikipedia tiếng Việt" id="229" name="Google Shape;22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5101" y="340499"/>
            <a:ext cx="20955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Initializing your first app</a:t>
            </a:r>
            <a:endParaRPr/>
          </a:p>
        </p:txBody>
      </p:sp>
      <p:sp>
        <p:nvSpPr>
          <p:cNvPr id="292" name="Google Shape;292;p10"/>
          <p:cNvSpPr txBox="1"/>
          <p:nvPr>
            <p:ph idx="1" type="body"/>
          </p:nvPr>
        </p:nvSpPr>
        <p:spPr>
          <a:xfrm>
            <a:off x="457199" y="2540000"/>
            <a:ext cx="7305675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285750" lvl="0" marL="28575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/>
              <a:t>This is all the setup you need in order to get started developing your first React Native app using Expo! There are however a few extra steps you'll need to perform for working with pure React Native apps (non-Expo apps)</a:t>
            </a:r>
            <a:endParaRPr/>
          </a:p>
          <a:p>
            <a:pPr indent="-285750" lvl="0" marL="28575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/>
              <a:t>https://facebook.github.io/react-native/docs/getting-started. html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Initializing your first app</a:t>
            </a:r>
            <a:endParaRPr/>
          </a:p>
        </p:txBody>
      </p:sp>
      <p:sp>
        <p:nvSpPr>
          <p:cNvPr id="298" name="Google Shape;298;p11"/>
          <p:cNvSpPr txBox="1"/>
          <p:nvPr>
            <p:ph idx="1" type="body"/>
          </p:nvPr>
        </p:nvSpPr>
        <p:spPr>
          <a:xfrm>
            <a:off x="457199" y="2540000"/>
            <a:ext cx="7305675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285750" lvl="0" marL="28575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/>
              <a:t>We'll create our first app using Expo via the Expo CLI. Making a new application is as simple as running the following:</a:t>
            </a:r>
            <a:endParaRPr/>
          </a:p>
          <a:p>
            <a:pPr indent="0" lvl="0" marL="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     expo init project-name</a:t>
            </a:r>
            <a:endParaRPr/>
          </a:p>
          <a:p>
            <a:pPr indent="0" lvl="0" marL="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descr="React Native – Wikipedia tiếng Việt" id="299" name="Google Shape;29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0" y="2632075"/>
            <a:ext cx="20955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Project Structure</a:t>
            </a:r>
            <a:endParaRPr/>
          </a:p>
        </p:txBody>
      </p:sp>
      <p:pic>
        <p:nvPicPr>
          <p:cNvPr id="305" name="Google Shape;3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82245"/>
            <a:ext cx="12192000" cy="299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312" name="Google Shape;3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32" y="0"/>
            <a:ext cx="114812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3"/>
          <p:cNvSpPr/>
          <p:nvPr/>
        </p:nvSpPr>
        <p:spPr>
          <a:xfrm>
            <a:off x="457199" y="2854711"/>
            <a:ext cx="2286001" cy="367991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457199" y="2118953"/>
            <a:ext cx="2286001" cy="367991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5" name="Google Shape;315;p13"/>
          <p:cNvSpPr/>
          <p:nvPr/>
        </p:nvSpPr>
        <p:spPr>
          <a:xfrm>
            <a:off x="457199" y="2486944"/>
            <a:ext cx="2286001" cy="367991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3809999" y="730404"/>
            <a:ext cx="6884021" cy="708103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7" name="Google Shape;317;p13"/>
          <p:cNvSpPr/>
          <p:nvPr/>
        </p:nvSpPr>
        <p:spPr>
          <a:xfrm>
            <a:off x="3828584" y="1594845"/>
            <a:ext cx="7735231" cy="2508804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8" name="Google Shape;318;p13"/>
          <p:cNvSpPr/>
          <p:nvPr/>
        </p:nvSpPr>
        <p:spPr>
          <a:xfrm>
            <a:off x="3809999" y="4259987"/>
            <a:ext cx="5021767" cy="2508804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9" name="Google Shape;319;p13"/>
          <p:cNvSpPr/>
          <p:nvPr/>
        </p:nvSpPr>
        <p:spPr>
          <a:xfrm>
            <a:off x="354979" y="730404"/>
            <a:ext cx="2286001" cy="367991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0" name="Google Shape;320;p13"/>
          <p:cNvSpPr/>
          <p:nvPr/>
        </p:nvSpPr>
        <p:spPr>
          <a:xfrm>
            <a:off x="4190999" y="2257896"/>
            <a:ext cx="7308853" cy="1171104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457199" y="1750962"/>
            <a:ext cx="2286001" cy="367991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457199" y="3245004"/>
            <a:ext cx="2286001" cy="345241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Running your app on a real device</a:t>
            </a:r>
            <a:endParaRPr/>
          </a:p>
        </p:txBody>
      </p:sp>
      <p:sp>
        <p:nvSpPr>
          <p:cNvPr id="328" name="Google Shape;328;p14"/>
          <p:cNvSpPr txBox="1"/>
          <p:nvPr>
            <p:ph idx="1" type="body"/>
          </p:nvPr>
        </p:nvSpPr>
        <p:spPr>
          <a:xfrm>
            <a:off x="457199" y="2540000"/>
            <a:ext cx="7077075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You can get the in-development app running on your phone in three simple steps:</a:t>
            </a:r>
            <a:endParaRPr/>
          </a:p>
          <a:p>
            <a:pPr indent="0" lvl="0" marL="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1. Open the App Store on your iPhone, or the Google Play Store on your Android device.</a:t>
            </a:r>
            <a:endParaRPr/>
          </a:p>
          <a:p>
            <a:pPr indent="0" lvl="0" marL="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2. Search for and download the Expo Client app.</a:t>
            </a:r>
            <a:endParaRPr/>
          </a:p>
          <a:p>
            <a:pPr indent="0" lvl="0" marL="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3. While your app is running on your development machine, you should also have the Expo Developer Tools open in a browser.</a:t>
            </a:r>
            <a:endParaRPr/>
          </a:p>
        </p:txBody>
      </p:sp>
      <p:sp>
        <p:nvSpPr>
          <p:cNvPr id="329" name="Google Shape;329;p14"/>
          <p:cNvSpPr/>
          <p:nvPr>
            <p:ph idx="2" type="pic"/>
          </p:nvPr>
        </p:nvSpPr>
        <p:spPr>
          <a:xfrm>
            <a:off x="8115300" y="1384300"/>
            <a:ext cx="3410712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Running your app on a real device</a:t>
            </a:r>
            <a:endParaRPr/>
          </a:p>
        </p:txBody>
      </p:sp>
      <p:sp>
        <p:nvSpPr>
          <p:cNvPr id="335" name="Google Shape;335;p15"/>
          <p:cNvSpPr txBox="1"/>
          <p:nvPr>
            <p:ph idx="1" type="body"/>
          </p:nvPr>
        </p:nvSpPr>
        <p:spPr>
          <a:xfrm>
            <a:off x="457199" y="2540000"/>
            <a:ext cx="7259445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- You should see a QR code at the bottom of the left-hand side menu of the Expo Developer Tools. 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- Use the iPhone’s native Camera app, or the Scan QR Code button in the Expo Client app on Android, to scan the QR code. This will open your in-development app on the device within the Expo Client app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 txBox="1"/>
          <p:nvPr>
            <p:ph type="title"/>
          </p:nvPr>
        </p:nvSpPr>
        <p:spPr>
          <a:xfrm>
            <a:off x="457198" y="914400"/>
            <a:ext cx="889635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Creating a Simple React Native App</a:t>
            </a:r>
            <a:endParaRPr/>
          </a:p>
        </p:txBody>
      </p:sp>
      <p:sp>
        <p:nvSpPr>
          <p:cNvPr id="342" name="Google Shape;342;p16"/>
          <p:cNvSpPr txBox="1"/>
          <p:nvPr>
            <p:ph idx="1" type="body"/>
          </p:nvPr>
        </p:nvSpPr>
        <p:spPr>
          <a:xfrm>
            <a:off x="457199" y="2540000"/>
            <a:ext cx="7077075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1" lang="en-US"/>
              <a:t>In this chapter, we'll cover the following recipes: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- Adding styles to elements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- Using images to mimic a video player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- Creating a toggle button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- Displaying a list of items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- Using flexbox to create a layout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- Setting up and using navigation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Style</a:t>
            </a:r>
            <a:endParaRPr/>
          </a:p>
        </p:txBody>
      </p:sp>
      <p:sp>
        <p:nvSpPr>
          <p:cNvPr id="348" name="Google Shape;348;p17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With React Native, you style your application using JavaScript. All of the core components accept a prop named style. The style names and values usually match how CSS works on the web, except names are written using camel casing, e.g. backgroundColor rather than background-color.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Style</a:t>
            </a:r>
            <a:endParaRPr/>
          </a:p>
        </p:txBody>
      </p:sp>
      <p:sp>
        <p:nvSpPr>
          <p:cNvPr id="354" name="Google Shape;354;p18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The style prop can be a plain old JavaScript object. That's what we usually use for example code. You can also pass an array of styles - the last style in the array has precedence, so you can use this to inherit styles.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Style</a:t>
            </a:r>
            <a:endParaRPr/>
          </a:p>
        </p:txBody>
      </p:sp>
      <p:sp>
        <p:nvSpPr>
          <p:cNvPr id="360" name="Google Shape;360;p19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The style prop can be a plain old JavaScript object. That's what we usually use for example code. You can also pass an array of styles - the last style in the array has precedence, so you can use this to inherit styles.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Core Components</a:t>
            </a:r>
            <a:endParaRPr/>
          </a:p>
        </p:txBody>
      </p:sp>
      <p:pic>
        <p:nvPicPr>
          <p:cNvPr id="235" name="Google Shape;23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317" y="2290297"/>
            <a:ext cx="80200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How to do it...</a:t>
            </a:r>
            <a:endParaRPr/>
          </a:p>
        </p:txBody>
      </p:sp>
      <p:sp>
        <p:nvSpPr>
          <p:cNvPr id="366" name="Google Shape;366;p20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7" name="Google Shape;3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999" y="1419225"/>
            <a:ext cx="69437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How to do it...</a:t>
            </a:r>
            <a:endParaRPr/>
          </a:p>
        </p:txBody>
      </p:sp>
      <p:sp>
        <p:nvSpPr>
          <p:cNvPr id="373" name="Google Shape;373;p21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4" name="Google Shape;3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0948" y="0"/>
            <a:ext cx="396116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6823" y="1065174"/>
            <a:ext cx="2990850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Style</a:t>
            </a:r>
            <a:endParaRPr/>
          </a:p>
        </p:txBody>
      </p:sp>
      <p:pic>
        <p:nvPicPr>
          <p:cNvPr id="381" name="Google Shape;3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860" y="0"/>
            <a:ext cx="96332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tanding on a rock while looking at the ocean wave with outstretched arms" id="387" name="Google Shape;387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1"/>
            </a:srgbClr>
          </a:solidFill>
          <a:ln>
            <a:noFill/>
          </a:ln>
        </p:spPr>
      </p:pic>
      <p:sp>
        <p:nvSpPr>
          <p:cNvPr id="388" name="Google Shape;388;p23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CORE COMPONENTS –STYLE AND COLOR</a:t>
            </a:r>
            <a:endParaRPr/>
          </a:p>
        </p:txBody>
      </p:sp>
      <p:sp>
        <p:nvSpPr>
          <p:cNvPr descr="Shaded overlay" id="389" name="Google Shape;389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1"/>
            </a:srgbClr>
          </a:solidFill>
          <a:ln cap="flat" cmpd="sng" w="12700">
            <a:solidFill>
              <a:srgbClr val="907E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90" name="Google Shape;39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0121" y="1818167"/>
            <a:ext cx="7386440" cy="496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Working with Core Components</a:t>
            </a:r>
            <a:endParaRPr/>
          </a:p>
        </p:txBody>
      </p:sp>
      <p:grpSp>
        <p:nvGrpSpPr>
          <p:cNvPr id="396" name="Google Shape;396;p24"/>
          <p:cNvGrpSpPr/>
          <p:nvPr/>
        </p:nvGrpSpPr>
        <p:grpSpPr>
          <a:xfrm>
            <a:off x="6096000" y="2773309"/>
            <a:ext cx="5175405" cy="2934361"/>
            <a:chOff x="0" y="96571"/>
            <a:chExt cx="5175405" cy="2934361"/>
          </a:xfrm>
        </p:grpSpPr>
        <p:sp>
          <p:nvSpPr>
            <p:cNvPr id="397" name="Google Shape;397;p24"/>
            <p:cNvSpPr/>
            <p:nvPr/>
          </p:nvSpPr>
          <p:spPr>
            <a:xfrm>
              <a:off x="0" y="258931"/>
              <a:ext cx="5175405" cy="277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C5A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258770" y="96571"/>
              <a:ext cx="3622783" cy="32472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 txBox="1"/>
            <p:nvPr/>
          </p:nvSpPr>
          <p:spPr>
            <a:xfrm>
              <a:off x="274622" y="112423"/>
              <a:ext cx="3591079" cy="293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6925" spcFirstLastPara="1" rIns="1369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View</a:t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0" y="757891"/>
              <a:ext cx="5175405" cy="277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C5A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258770" y="595532"/>
              <a:ext cx="3622783" cy="32472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4"/>
            <p:cNvSpPr txBox="1"/>
            <p:nvPr/>
          </p:nvSpPr>
          <p:spPr>
            <a:xfrm>
              <a:off x="274622" y="611384"/>
              <a:ext cx="3591079" cy="293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6925" spcFirstLastPara="1" rIns="1369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0" y="1256852"/>
              <a:ext cx="5175405" cy="277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C5A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258770" y="1094492"/>
              <a:ext cx="3622783" cy="32472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 txBox="1"/>
            <p:nvPr/>
          </p:nvSpPr>
          <p:spPr>
            <a:xfrm>
              <a:off x="274622" y="1110344"/>
              <a:ext cx="3591079" cy="293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6925" spcFirstLastPara="1" rIns="1369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Button</a:t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0" y="1755812"/>
              <a:ext cx="5175405" cy="277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C5A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258770" y="1593452"/>
              <a:ext cx="3622783" cy="32472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 txBox="1"/>
            <p:nvPr/>
          </p:nvSpPr>
          <p:spPr>
            <a:xfrm>
              <a:off x="274622" y="1609304"/>
              <a:ext cx="3591079" cy="293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6925" spcFirstLastPara="1" rIns="1369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TextInput</a:t>
              </a:r>
              <a:endPara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0" y="2254772"/>
              <a:ext cx="5175405" cy="277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C5A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258770" y="2092412"/>
              <a:ext cx="3622783" cy="32472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 txBox="1"/>
            <p:nvPr/>
          </p:nvSpPr>
          <p:spPr>
            <a:xfrm>
              <a:off x="274622" y="2108264"/>
              <a:ext cx="3591079" cy="293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6925" spcFirstLastPara="1" rIns="1369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Image</a:t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0" y="2753732"/>
              <a:ext cx="5175405" cy="277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C5A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258770" y="2591372"/>
              <a:ext cx="3622783" cy="32472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 txBox="1"/>
            <p:nvPr/>
          </p:nvSpPr>
          <p:spPr>
            <a:xfrm>
              <a:off x="274622" y="2607224"/>
              <a:ext cx="3591079" cy="293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6925" spcFirstLastPara="1" rIns="1369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…………</a:t>
              </a:r>
              <a:endParaRPr/>
            </a:p>
          </p:txBody>
        </p:sp>
      </p:grpSp>
      <p:pic>
        <p:nvPicPr>
          <p:cNvPr id="415" name="Google Shape;4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916" y="2676738"/>
            <a:ext cx="4020111" cy="1914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INLINE STYLES</a:t>
            </a:r>
            <a:endParaRPr/>
          </a:p>
          <a:p>
            <a:pPr indent="-285750" lvl="0" marL="28575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STYLESHEET OBJECTS</a:t>
            </a:r>
            <a:endParaRPr/>
          </a:p>
        </p:txBody>
      </p:sp>
      <p:pic>
        <p:nvPicPr>
          <p:cNvPr descr="Close up of white flower on black background" id="422" name="Google Shape;422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7178" l="0" r="0" t="17177"/>
          <a:stretch/>
        </p:blipFill>
        <p:spPr>
          <a:xfrm>
            <a:off x="4709160" y="960120"/>
            <a:ext cx="6574536" cy="507492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5"/>
          <p:cNvSpPr txBox="1"/>
          <p:nvPr>
            <p:ph type="title"/>
          </p:nvPr>
        </p:nvSpPr>
        <p:spPr>
          <a:xfrm>
            <a:off x="457199" y="1371600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attrocento Sans"/>
              <a:buNone/>
            </a:pPr>
            <a:r>
              <a:rPr b="1" lang="en-US"/>
              <a:t>STYLING REACT NATIVE APPS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 txBox="1"/>
          <p:nvPr>
            <p:ph type="title"/>
          </p:nvPr>
        </p:nvSpPr>
        <p:spPr>
          <a:xfrm>
            <a:off x="457199" y="1399032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INLINE</a:t>
            </a:r>
            <a:endParaRPr/>
          </a:p>
        </p:txBody>
      </p:sp>
      <p:sp>
        <p:nvSpPr>
          <p:cNvPr id="430" name="Google Shape;430;p26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{{….}}</a:t>
            </a:r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2" name="Google Shape;432;p26"/>
          <p:cNvSpPr/>
          <p:nvPr>
            <p:ph idx="2" type="pic"/>
          </p:nvPr>
        </p:nvSpPr>
        <p:spPr>
          <a:xfrm>
            <a:off x="4254500" y="0"/>
            <a:ext cx="74803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33" name="Google Shape;4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995" y="869212"/>
            <a:ext cx="6984460" cy="489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>
            <p:ph type="title"/>
          </p:nvPr>
        </p:nvSpPr>
        <p:spPr>
          <a:xfrm>
            <a:off x="457199" y="1399032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INLINE</a:t>
            </a:r>
            <a:endParaRPr/>
          </a:p>
        </p:txBody>
      </p:sp>
      <p:sp>
        <p:nvSpPr>
          <p:cNvPr id="440" name="Google Shape;440;p27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1" name="Google Shape;441;p27"/>
          <p:cNvSpPr/>
          <p:nvPr>
            <p:ph idx="2" type="pic"/>
          </p:nvPr>
        </p:nvSpPr>
        <p:spPr>
          <a:xfrm>
            <a:off x="4254500" y="0"/>
            <a:ext cx="7480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27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43" name="Google Shape;4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97996"/>
            <a:ext cx="12192000" cy="416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 txBox="1"/>
          <p:nvPr>
            <p:ph type="title"/>
          </p:nvPr>
        </p:nvSpPr>
        <p:spPr>
          <a:xfrm>
            <a:off x="457199" y="1399032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STYLESHEET</a:t>
            </a:r>
            <a:endParaRPr/>
          </a:p>
        </p:txBody>
      </p:sp>
      <p:sp>
        <p:nvSpPr>
          <p:cNvPr id="450" name="Google Shape;450;p28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container</a:t>
            </a:r>
            <a:endParaRPr/>
          </a:p>
        </p:txBody>
      </p:sp>
      <p:sp>
        <p:nvSpPr>
          <p:cNvPr id="451" name="Google Shape;451;p28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2" name="Google Shape;452;p28"/>
          <p:cNvSpPr/>
          <p:nvPr>
            <p:ph idx="2" type="pic"/>
          </p:nvPr>
        </p:nvSpPr>
        <p:spPr>
          <a:xfrm>
            <a:off x="4254500" y="0"/>
            <a:ext cx="74803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53" name="Google Shape;4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6219" y="544830"/>
            <a:ext cx="7325281" cy="5793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"/>
          <p:cNvSpPr txBox="1"/>
          <p:nvPr>
            <p:ph type="title"/>
          </p:nvPr>
        </p:nvSpPr>
        <p:spPr>
          <a:xfrm>
            <a:off x="457199" y="1399032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STYLESHEET</a:t>
            </a: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1" name="Google Shape;461;p29"/>
          <p:cNvSpPr/>
          <p:nvPr>
            <p:ph idx="2" type="pic"/>
          </p:nvPr>
        </p:nvSpPr>
        <p:spPr>
          <a:xfrm>
            <a:off x="4254500" y="0"/>
            <a:ext cx="7480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29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63" name="Google Shape;46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505" y="810904"/>
            <a:ext cx="8292995" cy="526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Documents</a:t>
            </a:r>
            <a:endParaRPr/>
          </a:p>
        </p:txBody>
      </p:sp>
      <p:sp>
        <p:nvSpPr>
          <p:cNvPr id="241" name="Google Shape;241;p3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/>
              <a:t>Ebook: React Native Cook book 2019</a:t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https://reactnative.dev/</a:t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https://docs.expo.dev/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2" name="Google Shape;24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4427" y="1578933"/>
            <a:ext cx="3953427" cy="347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D5D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 txBox="1"/>
          <p:nvPr>
            <p:ph type="title"/>
          </p:nvPr>
        </p:nvSpPr>
        <p:spPr>
          <a:xfrm>
            <a:off x="457199" y="914400"/>
            <a:ext cx="5638801" cy="1572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3600"/>
              <a:buFont typeface="Arial"/>
              <a:buNone/>
            </a:pPr>
            <a:r>
              <a:rPr b="1" i="0" lang="en-US">
                <a:solidFill>
                  <a:srgbClr val="1C1D1F"/>
                </a:solidFill>
                <a:latin typeface="Arial"/>
                <a:ea typeface="Arial"/>
                <a:cs typeface="Arial"/>
                <a:sym typeface="Arial"/>
              </a:rPr>
              <a:t>Core Components, Styling &amp; Colors - More Information</a:t>
            </a:r>
            <a:endParaRPr/>
          </a:p>
        </p:txBody>
      </p:sp>
      <p:sp>
        <p:nvSpPr>
          <p:cNvPr id="470" name="Google Shape;470;p30"/>
          <p:cNvSpPr txBox="1"/>
          <p:nvPr>
            <p:ph idx="1" type="body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1800"/>
              <a:buNone/>
            </a:pPr>
            <a:r>
              <a:rPr b="1" i="0" lang="en-US">
                <a:solidFill>
                  <a:srgbClr val="1C1D1F"/>
                </a:solidFill>
                <a:latin typeface="Arial"/>
                <a:ea typeface="Arial"/>
                <a:cs typeface="Arial"/>
                <a:sym typeface="Arial"/>
              </a:rPr>
              <a:t>- Official styling documentation</a:t>
            </a:r>
            <a:r>
              <a:rPr b="0" i="0" lang="en-US">
                <a:solidFill>
                  <a:srgbClr val="1C1D1F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b="0" i="0" lang="en-US" u="sng">
                <a:solidFill>
                  <a:srgbClr val="5624D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https://reactnative.dev/docs/style</a:t>
            </a:r>
            <a:endParaRPr b="0" i="0" u="sng">
              <a:solidFill>
                <a:srgbClr val="5624D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1800"/>
              <a:buNone/>
            </a:pPr>
            <a:r>
              <a:rPr b="1" i="0" lang="en-US">
                <a:solidFill>
                  <a:srgbClr val="1C1D1F"/>
                </a:solidFill>
                <a:latin typeface="Arial"/>
                <a:ea typeface="Arial"/>
                <a:cs typeface="Arial"/>
                <a:sym typeface="Arial"/>
              </a:rPr>
              <a:t>- Official article about "Colors"</a:t>
            </a:r>
            <a:r>
              <a:rPr b="0" i="0" lang="en-US">
                <a:solidFill>
                  <a:srgbClr val="1C1D1F"/>
                </a:solidFill>
                <a:latin typeface="Arial"/>
                <a:ea typeface="Arial"/>
                <a:cs typeface="Arial"/>
                <a:sym typeface="Arial"/>
              </a:rPr>
              <a:t> to learn about different ways of setting &amp; using colors in React Native apps: </a:t>
            </a:r>
            <a:r>
              <a:rPr b="0" i="0" lang="en-US" u="sng">
                <a:solidFill>
                  <a:srgbClr val="5624D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https://reactnative.dev/docs/colors</a:t>
            </a:r>
            <a:endParaRPr/>
          </a:p>
        </p:txBody>
      </p:sp>
      <p:pic>
        <p:nvPicPr>
          <p:cNvPr descr="Picture of a spiral staircase" id="471" name="Google Shape;471;p30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8" l="0" r="0" t="9"/>
          <a:stretch/>
        </p:blipFill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D5D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/>
          <p:nvPr>
            <p:ph type="title"/>
          </p:nvPr>
        </p:nvSpPr>
        <p:spPr>
          <a:xfrm>
            <a:off x="457199" y="914400"/>
            <a:ext cx="5638801" cy="1572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3600"/>
              <a:buFont typeface="Arial"/>
              <a:buNone/>
            </a:pPr>
            <a:r>
              <a:rPr b="1" i="0" lang="en-US">
                <a:solidFill>
                  <a:srgbClr val="1C1D1F"/>
                </a:solidFill>
                <a:latin typeface="Arial"/>
                <a:ea typeface="Arial"/>
                <a:cs typeface="Arial"/>
                <a:sym typeface="Arial"/>
              </a:rPr>
              <a:t>Core Components, Styling &amp; Colors - More Information</a:t>
            </a:r>
            <a:endParaRPr/>
          </a:p>
        </p:txBody>
      </p:sp>
      <p:sp>
        <p:nvSpPr>
          <p:cNvPr id="478" name="Google Shape;478;p31"/>
          <p:cNvSpPr txBox="1"/>
          <p:nvPr>
            <p:ph idx="1" type="body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1800"/>
              <a:buNone/>
            </a:pPr>
            <a:r>
              <a:rPr b="1" i="0" lang="en-US">
                <a:solidFill>
                  <a:srgbClr val="1C1D1F"/>
                </a:solidFill>
                <a:latin typeface="Arial"/>
                <a:ea typeface="Arial"/>
                <a:cs typeface="Arial"/>
                <a:sym typeface="Arial"/>
              </a:rPr>
              <a:t>   official API reference articles for the different core components </a:t>
            </a:r>
            <a:r>
              <a:rPr b="0" i="0" lang="en-US" u="sng">
                <a:solidFill>
                  <a:srgbClr val="401B9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https://reactnative.dev/docs/view</a:t>
            </a:r>
            <a:endParaRPr b="0" i="0" u="sng">
              <a:solidFill>
                <a:srgbClr val="401B9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i="0">
              <a:solidFill>
                <a:srgbClr val="1C1D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401B9C"/>
              </a:buClr>
              <a:buSzPts val="1800"/>
              <a:buFont typeface="Arial"/>
              <a:buChar char="-"/>
            </a:pPr>
            <a:r>
              <a:rPr b="0" i="0" lang="en-US" u="sng">
                <a:solidFill>
                  <a:srgbClr val="401B9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https://reactnative.dev/docs/view#style</a:t>
            </a:r>
            <a:r>
              <a:rPr b="0" i="0" lang="en-US">
                <a:solidFill>
                  <a:srgbClr val="1C1D1F"/>
                </a:solidFill>
                <a:latin typeface="Arial"/>
                <a:ea typeface="Arial"/>
                <a:cs typeface="Arial"/>
                <a:sym typeface="Arial"/>
              </a:rPr>
              <a:t>): </a:t>
            </a:r>
            <a:r>
              <a:rPr b="0" i="0" lang="en-US" u="sng">
                <a:solidFill>
                  <a:srgbClr val="5624D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https://reactnative.dev/docs/view-style-props</a:t>
            </a:r>
            <a:endParaRPr b="1" i="0">
              <a:solidFill>
                <a:srgbClr val="1C1D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of a spiral staircase" id="479" name="Google Shape;479;p31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8" l="0" r="0" t="9"/>
          <a:stretch/>
        </p:blipFill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/>
          <p:nvPr>
            <p:ph type="title"/>
          </p:nvPr>
        </p:nvSpPr>
        <p:spPr>
          <a:xfrm>
            <a:off x="457199" y="914400"/>
            <a:ext cx="5605272" cy="1572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EXPLORING LAYOUTS &amp; FLEXBOX</a:t>
            </a:r>
            <a:endParaRPr/>
          </a:p>
        </p:txBody>
      </p:sp>
      <p:sp>
        <p:nvSpPr>
          <p:cNvPr id="485" name="Google Shape;485;p32"/>
          <p:cNvSpPr txBox="1"/>
          <p:nvPr>
            <p:ph idx="1" type="body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- Layouts are created with Flexbox</a:t>
            </a:r>
            <a:endParaRPr/>
          </a:p>
          <a:p>
            <a:pPr indent="-285750" lvl="0" marL="28575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Char char="-"/>
            </a:pPr>
            <a:r>
              <a:rPr lang="en-US"/>
              <a:t>Very similar to browser CSS Flexbox</a:t>
            </a:r>
            <a:endParaRPr/>
          </a:p>
          <a:p>
            <a:pPr indent="-285750" lvl="0" marL="28575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Char char="-"/>
            </a:pPr>
            <a:r>
              <a:rPr lang="en-US"/>
              <a:t>Elements are positioned inside of containers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Flexbox là gì? Hướng dẫn sử dụng bố cục trang Flexbox" id="486" name="Google Shape;48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898" y="512956"/>
            <a:ext cx="4710063" cy="3297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</a:pPr>
            <a:r>
              <a:rPr lang="en-US"/>
              <a:t>Flexbox</a:t>
            </a:r>
            <a:endParaRPr/>
          </a:p>
        </p:txBody>
      </p:sp>
      <p:pic>
        <p:nvPicPr>
          <p:cNvPr id="492" name="Google Shape;49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368" y="1519703"/>
            <a:ext cx="7067433" cy="4180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4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</a:pPr>
            <a:r>
              <a:rPr lang="en-US"/>
              <a:t>Using Flexbox to create Layout</a:t>
            </a:r>
            <a:endParaRPr/>
          </a:p>
        </p:txBody>
      </p:sp>
      <p:pic>
        <p:nvPicPr>
          <p:cNvPr id="498" name="Google Shape;49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1894" y="0"/>
            <a:ext cx="83901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"/>
          <p:cNvSpPr txBox="1"/>
          <p:nvPr>
            <p:ph type="title"/>
          </p:nvPr>
        </p:nvSpPr>
        <p:spPr>
          <a:xfrm>
            <a:off x="59025" y="2513708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</a:pPr>
            <a:r>
              <a:rPr lang="en-US"/>
              <a:t>flexDirection: 'row'</a:t>
            </a:r>
            <a:endParaRPr/>
          </a:p>
        </p:txBody>
      </p:sp>
      <p:pic>
        <p:nvPicPr>
          <p:cNvPr id="504" name="Google Shape;5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526" y="0"/>
            <a:ext cx="87155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Setting Up Your Environment</a:t>
            </a:r>
            <a:endParaRPr/>
          </a:p>
        </p:txBody>
      </p:sp>
      <p:sp>
        <p:nvSpPr>
          <p:cNvPr id="248" name="Google Shape;248;p4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We will cover the following topics in this chapter: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/>
              <a:t>Installing dependencies</a:t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/>
              <a:t>Initializing your first application</a:t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/>
              <a:t>Running your application in a simulator/emulator</a:t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/>
              <a:t>Running your application on a real device</a:t>
            </a:r>
            <a:endParaRPr/>
          </a:p>
          <a:p>
            <a:pPr indent="-2286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249" name="Google Shape;249;p4"/>
          <p:cNvSpPr/>
          <p:nvPr>
            <p:ph idx="2" type="pic"/>
          </p:nvPr>
        </p:nvSpPr>
        <p:spPr>
          <a:xfrm>
            <a:off x="8115300" y="1384300"/>
            <a:ext cx="3410712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Technical requirements</a:t>
            </a:r>
            <a:endParaRPr/>
          </a:p>
        </p:txBody>
      </p:sp>
      <p:sp>
        <p:nvSpPr>
          <p:cNvPr id="255" name="Google Shape;255;p5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We will cover the following topics in this chapter: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/>
              <a:t>Expo</a:t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/>
              <a:t>Android Studio</a:t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/>
              <a:t>Node.js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Installing Android Studio</a:t>
            </a:r>
            <a:endParaRPr/>
          </a:p>
        </p:txBody>
      </p:sp>
      <p:sp>
        <p:nvSpPr>
          <p:cNvPr id="261" name="Google Shape;261;p6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Android Studio comes with the official Android emulator, which is the emulator that Expo recommends for use during development.</a:t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/>
              <a:t>Download Android Studio from https://developer. android. com/studio/.</a:t>
            </a:r>
            <a:endParaRPr/>
          </a:p>
          <a:p>
            <a:pPr indent="-3429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/>
              <a:t>Open the downloaded file and drag the Android Studio.app icon to the Applications folder icon:</a:t>
            </a:r>
            <a:endParaRPr/>
          </a:p>
        </p:txBody>
      </p:sp>
      <p:sp>
        <p:nvSpPr>
          <p:cNvPr id="262" name="Google Shape;262;p6"/>
          <p:cNvSpPr/>
          <p:nvPr>
            <p:ph idx="2" type="pic"/>
          </p:nvPr>
        </p:nvSpPr>
        <p:spPr>
          <a:xfrm>
            <a:off x="8115300" y="1384300"/>
            <a:ext cx="3410712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  <p:pic>
        <p:nvPicPr>
          <p:cNvPr id="263" name="Google Shape;2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490" y="2025235"/>
            <a:ext cx="4502441" cy="309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Installing Node.js</a:t>
            </a:r>
            <a:endParaRPr/>
          </a:p>
        </p:txBody>
      </p:sp>
      <p:sp>
        <p:nvSpPr>
          <p:cNvPr id="269" name="Google Shape;269;p7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285750" lvl="0" marL="28575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/>
              <a:t>Node.js is a JavaScript runtime built on Chrome's V8 JavaScript engine, and is designed to build scalable network applications. </a:t>
            </a:r>
            <a:endParaRPr/>
          </a:p>
          <a:p>
            <a:pPr indent="-285750" lvl="0" marL="28575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/>
              <a:t>Node allows JavaScript to be executed in a Terminal, and is an indispensable tool for any web developer. </a:t>
            </a:r>
            <a:endParaRPr/>
          </a:p>
          <a:p>
            <a:pPr indent="-285750" lvl="0" marL="28575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/>
              <a:t>Downloading and installing Node.js from the project's site at https://nodejs.org/en/download/.</a:t>
            </a:r>
            <a:endParaRPr/>
          </a:p>
        </p:txBody>
      </p:sp>
      <p:pic>
        <p:nvPicPr>
          <p:cNvPr id="270" name="Google Shape;2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3231" y="2540000"/>
            <a:ext cx="45148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Installing Expo</a:t>
            </a:r>
            <a:endParaRPr/>
          </a:p>
        </p:txBody>
      </p:sp>
      <p:sp>
        <p:nvSpPr>
          <p:cNvPr id="276" name="Google Shape;276;p8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342900" rtl="0" algn="just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t/>
            </a:r>
            <a:endParaRPr/>
          </a:p>
        </p:txBody>
      </p:sp>
      <p:sp>
        <p:nvSpPr>
          <p:cNvPr id="277" name="Google Shape;277;p8"/>
          <p:cNvSpPr/>
          <p:nvPr>
            <p:ph idx="2" type="pic"/>
          </p:nvPr>
        </p:nvSpPr>
        <p:spPr>
          <a:xfrm>
            <a:off x="8115300" y="1384300"/>
            <a:ext cx="3410712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  <p:pic>
        <p:nvPicPr>
          <p:cNvPr id="278" name="Google Shape;2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1561" y="2677080"/>
            <a:ext cx="3538189" cy="198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/>
              <a:t>Edit slide</a:t>
            </a:r>
            <a:endParaRPr/>
          </a:p>
        </p:txBody>
      </p:sp>
      <p:sp>
        <p:nvSpPr>
          <p:cNvPr id="284" name="Google Shape;284;p9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?</a:t>
            </a:r>
            <a:endParaRPr/>
          </a:p>
        </p:txBody>
      </p:sp>
      <p:sp>
        <p:nvSpPr>
          <p:cNvPr id="285" name="Google Shape;285;p9"/>
          <p:cNvSpPr/>
          <p:nvPr>
            <p:ph idx="2" type="pic"/>
          </p:nvPr>
        </p:nvSpPr>
        <p:spPr>
          <a:xfrm>
            <a:off x="8115300" y="1384300"/>
            <a:ext cx="3410712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  <p:pic>
        <p:nvPicPr>
          <p:cNvPr id="286" name="Google Shape;2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570" y="166834"/>
            <a:ext cx="12192000" cy="6524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llspring">
  <a:themeElements>
    <a:clrScheme name="Wellspring">
      <a:dk1>
        <a:srgbClr val="000000"/>
      </a:dk1>
      <a:lt1>
        <a:srgbClr val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ar of the show">
  <a:themeElements>
    <a:clrScheme name="Star of the show">
      <a:dk1>
        <a:srgbClr val="000000"/>
      </a:dk1>
      <a:lt1>
        <a:srgbClr val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lancing Act">
  <a:themeElements>
    <a:clrScheme name="Balancing Act">
      <a:dk1>
        <a:srgbClr val="000000"/>
      </a:dk1>
      <a:lt1>
        <a:srgbClr val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musements">
  <a:themeElements>
    <a:clrScheme name="Amusements">
      <a:dk1>
        <a:srgbClr val="000000"/>
      </a:dk1>
      <a:lt1>
        <a:srgbClr val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2022-08-02T13:34:29Z</dcterms:created>
  <dc:creator>Nguyễn Trọng Tiến</dc:creator>
</cp:coreProperties>
</file>